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60" r:id="rId4"/>
    <p:sldId id="262" r:id="rId5"/>
    <p:sldId id="257" r:id="rId6"/>
    <p:sldId id="258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3" r:id="rId18"/>
    <p:sldId id="275" r:id="rId19"/>
    <p:sldId id="276" r:id="rId20"/>
    <p:sldId id="277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DC33-D0AD-41AF-AF90-0DC708228D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3251-1E03-4C72-B35C-11EBE10E71B2}" type="datetimeFigureOut">
              <a:rPr lang="en-GB" smtClean="0"/>
              <a:pPr/>
              <a:t>01/12/2015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947F-EC44-4AEB-8B8A-92315CECD639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C149-2A32-40A9-98D5-6F78429B9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EABE-6ED8-4853-804E-F822971306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Developments in the UK</a:t>
            </a:r>
            <a:br>
              <a:rPr lang="en-GB" dirty="0" smtClean="0"/>
            </a:br>
            <a:r>
              <a:rPr lang="en-GB" sz="3600" b="1" dirty="0" smtClean="0"/>
              <a:t>Nicholas Bevan</a:t>
            </a:r>
            <a:endParaRPr lang="en-GB" sz="3600" b="1" dirty="0"/>
          </a:p>
        </p:txBody>
      </p:sp>
      <p:pic>
        <p:nvPicPr>
          <p:cNvPr id="5" name="Picture 4" descr="Mind The G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90401"/>
            <a:ext cx="6552728" cy="4767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856" y="2492896"/>
            <a:ext cx="876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Segoe Script" pitchFamily="34" charset="0"/>
              </a:rPr>
              <a:t>European minimum standards</a:t>
            </a:r>
            <a:endParaRPr lang="en-GB" sz="4000" b="1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733256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latin typeface="Segoe Script" pitchFamily="34" charset="0"/>
              </a:rPr>
              <a:t>National  implementation</a:t>
            </a:r>
            <a:endParaRPr lang="en-GB" sz="40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Third Party Insurance Requirement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/>
              <a:t>United Kingdom v European Union</a:t>
            </a:r>
            <a:endParaRPr lang="en-GB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174874"/>
            <a:ext cx="4320480" cy="449448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Qualified scope</a:t>
            </a:r>
          </a:p>
          <a:p>
            <a:pPr lvl="1"/>
            <a:r>
              <a:rPr lang="en-GB" dirty="0" smtClean="0"/>
              <a:t>Confined to</a:t>
            </a:r>
          </a:p>
          <a:p>
            <a:pPr lvl="2"/>
            <a:r>
              <a:rPr lang="en-GB" dirty="0" smtClean="0"/>
              <a:t>Certain places</a:t>
            </a:r>
          </a:p>
          <a:p>
            <a:pPr lvl="2"/>
            <a:r>
              <a:rPr lang="en-GB" dirty="0" smtClean="0"/>
              <a:t>Certain types of vehicle</a:t>
            </a:r>
          </a:p>
          <a:p>
            <a:pPr lvl="2"/>
            <a:r>
              <a:rPr lang="en-GB" dirty="0" smtClean="0"/>
              <a:t>Certain kinds of use</a:t>
            </a:r>
          </a:p>
          <a:p>
            <a:r>
              <a:rPr lang="en-GB" b="1" dirty="0" smtClean="0"/>
              <a:t>Contractual restrictions</a:t>
            </a:r>
          </a:p>
          <a:p>
            <a:pPr lvl="1"/>
            <a:r>
              <a:rPr lang="en-GB" dirty="0" smtClean="0"/>
              <a:t>Only modified by statute</a:t>
            </a:r>
          </a:p>
          <a:p>
            <a:pPr lvl="1"/>
            <a:r>
              <a:rPr lang="en-GB" dirty="0" smtClean="0"/>
              <a:t>Limited number of exclusions nullified by statute</a:t>
            </a:r>
          </a:p>
          <a:p>
            <a:pPr lvl="1"/>
            <a:r>
              <a:rPr lang="en-GB" dirty="0" smtClean="0"/>
              <a:t>Otherwise, insurers are free to exclude or restrict TP cover</a:t>
            </a:r>
          </a:p>
          <a:p>
            <a:pPr lvl="2"/>
            <a:r>
              <a:rPr lang="en-GB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EUI v Bristol Alliance 2012</a:t>
            </a:r>
          </a:p>
          <a:p>
            <a:pPr lvl="2"/>
            <a:r>
              <a:rPr lang="en-GB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r3 Rights A’ Insurers </a:t>
            </a:r>
            <a:r>
              <a:rPr lang="en-GB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Regs</a:t>
            </a:r>
            <a:r>
              <a:rPr lang="en-GB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2002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4683126"/>
          </a:xfrm>
        </p:spPr>
        <p:txBody>
          <a:bodyPr>
            <a:normAutofit/>
          </a:bodyPr>
          <a:lstStyle/>
          <a:p>
            <a:r>
              <a:rPr lang="en-GB" b="1" dirty="0" smtClean="0"/>
              <a:t>Inclusive scope</a:t>
            </a:r>
          </a:p>
          <a:p>
            <a:pPr lvl="1"/>
            <a:r>
              <a:rPr lang="en-GB" dirty="0" smtClean="0"/>
              <a:t>Fit for purpose</a:t>
            </a:r>
          </a:p>
          <a:p>
            <a:pPr lvl="2"/>
            <a:r>
              <a:rPr lang="en-GB" dirty="0" smtClean="0"/>
              <a:t>Any vehicle, any use, any place</a:t>
            </a:r>
          </a:p>
          <a:p>
            <a:pPr lvl="2"/>
            <a:r>
              <a:rPr lang="en-GB" dirty="0" smtClean="0"/>
              <a:t>Only 1 contractual liability exclusion</a:t>
            </a:r>
          </a:p>
          <a:p>
            <a:r>
              <a:rPr lang="en-GB" b="1" dirty="0" smtClean="0"/>
              <a:t>No contractual restrictions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Unless expressly permitted by Dir’</a:t>
            </a:r>
          </a:p>
          <a:p>
            <a:pPr lvl="2">
              <a:spcAft>
                <a:spcPts val="600"/>
              </a:spcAft>
              <a:buNone/>
            </a:pPr>
            <a:r>
              <a:rPr lang="en-GB" dirty="0" smtClean="0"/>
              <a:t>Passenger knows vehicle stolen</a:t>
            </a:r>
          </a:p>
          <a:p>
            <a:r>
              <a:rPr lang="en-GB" b="1" dirty="0" smtClean="0"/>
              <a:t>Practically no user restrictions</a:t>
            </a:r>
          </a:p>
          <a:p>
            <a:pPr lvl="1"/>
            <a:r>
              <a:rPr lang="en-GB" dirty="0" smtClean="0"/>
              <a:t>Use consistent with normal function of vehicle</a:t>
            </a:r>
            <a:endParaRPr lang="en-GB" dirty="0"/>
          </a:p>
        </p:txBody>
      </p:sp>
      <p:pic>
        <p:nvPicPr>
          <p:cNvPr id="9" name="Picture 4" descr="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1"/>
            <a:ext cx="1440160" cy="61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5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Motor Insurers Bureau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/>
              <a:t>United Kingdom v European Union</a:t>
            </a:r>
            <a:endParaRPr lang="en-GB" sz="31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Qualified liability</a:t>
            </a:r>
          </a:p>
          <a:p>
            <a:pPr lvl="1"/>
            <a:r>
              <a:rPr lang="en-GB" dirty="0" smtClean="0"/>
              <a:t>Uses RTA 1988 definitions</a:t>
            </a:r>
          </a:p>
          <a:p>
            <a:pPr lvl="1"/>
            <a:r>
              <a:rPr lang="en-GB" dirty="0" smtClean="0"/>
              <a:t>Numerous liability exclusions</a:t>
            </a:r>
          </a:p>
          <a:p>
            <a:pPr lvl="1"/>
            <a:r>
              <a:rPr lang="en-GB" dirty="0" smtClean="0"/>
              <a:t>Various restrictions / deductions</a:t>
            </a:r>
          </a:p>
          <a:p>
            <a:pPr lvl="1"/>
            <a:r>
              <a:rPr lang="en-GB" dirty="0" smtClean="0"/>
              <a:t>Numerous procedural strike out clauses</a:t>
            </a:r>
          </a:p>
          <a:p>
            <a:r>
              <a:rPr lang="en-GB" b="1" dirty="0" smtClean="0"/>
              <a:t>Enhanced role</a:t>
            </a:r>
          </a:p>
          <a:p>
            <a:pPr lvl="1"/>
            <a:r>
              <a:rPr lang="en-GB" dirty="0" smtClean="0"/>
              <a:t>EUI v Bristol Alliance 2012</a:t>
            </a:r>
          </a:p>
          <a:p>
            <a:pPr lvl="2"/>
            <a:r>
              <a:rPr lang="en-GB" dirty="0" smtClean="0"/>
              <a:t>Insufficiently insured driver claims treated as uninsured</a:t>
            </a:r>
          </a:p>
          <a:p>
            <a:pPr lvl="2"/>
            <a:r>
              <a:rPr lang="en-GB" dirty="0" smtClean="0"/>
              <a:t>Endorses misconceptions about article 75</a:t>
            </a:r>
          </a:p>
          <a:p>
            <a:pPr lvl="2"/>
            <a:r>
              <a:rPr lang="en-GB" dirty="0" smtClean="0"/>
              <a:t>See notes p 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19463" cy="468312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Comprehensive liability</a:t>
            </a:r>
          </a:p>
          <a:p>
            <a:pPr lvl="1"/>
            <a:r>
              <a:rPr lang="en-US" dirty="0" smtClean="0"/>
              <a:t>the task of providing compensation, at least up to the limits of the insurance obligation</a:t>
            </a:r>
          </a:p>
          <a:p>
            <a:pPr lvl="1"/>
            <a:r>
              <a:rPr lang="en-GB" dirty="0" smtClean="0"/>
              <a:t>Principles of equivalence and effectiveness</a:t>
            </a:r>
          </a:p>
          <a:p>
            <a:pPr lvl="1"/>
            <a:r>
              <a:rPr lang="en-GB" dirty="0" smtClean="0"/>
              <a:t>Only 1 MIB liability exclusion</a:t>
            </a:r>
          </a:p>
          <a:p>
            <a:r>
              <a:rPr lang="en-GB" b="1" dirty="0" smtClean="0"/>
              <a:t>Circumscribed role</a:t>
            </a:r>
          </a:p>
          <a:p>
            <a:pPr lvl="1"/>
            <a:r>
              <a:rPr lang="en-GB" dirty="0" smtClean="0"/>
              <a:t>A last resort where</a:t>
            </a:r>
          </a:p>
          <a:p>
            <a:pPr lvl="2"/>
            <a:r>
              <a:rPr lang="en-GB" dirty="0" smtClean="0"/>
              <a:t>No insurance at all</a:t>
            </a:r>
          </a:p>
          <a:p>
            <a:pPr lvl="2"/>
            <a:r>
              <a:rPr lang="en-GB" dirty="0" smtClean="0"/>
              <a:t>Untraced vehicle</a:t>
            </a:r>
          </a:p>
          <a:p>
            <a:pPr lvl="1"/>
            <a:r>
              <a:rPr lang="en-GB" dirty="0" smtClean="0"/>
              <a:t>No discretion to extend</a:t>
            </a:r>
          </a:p>
          <a:p>
            <a:pPr lvl="2"/>
            <a:r>
              <a:rPr lang="en-GB" dirty="0" smtClean="0"/>
              <a:t>Cant serve as a second-tier claims service for insurers</a:t>
            </a:r>
          </a:p>
        </p:txBody>
      </p:sp>
      <p:pic>
        <p:nvPicPr>
          <p:cNvPr id="9" name="Picture 4" descr="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1"/>
            <a:ext cx="1224136" cy="61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Lack of legal Certainty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Over 40 instances where the plain literal meaning of UK law conflicts with EU law</a:t>
            </a:r>
          </a:p>
          <a:p>
            <a:r>
              <a:rPr lang="en-GB" dirty="0" smtClean="0"/>
              <a:t>s151(8) RTA not amended after </a:t>
            </a:r>
            <a:r>
              <a:rPr lang="en-GB" i="1" dirty="0" smtClean="0"/>
              <a:t>Churchill</a:t>
            </a:r>
            <a:r>
              <a:rPr lang="en-GB" dirty="0" smtClean="0"/>
              <a:t> case in 2011</a:t>
            </a:r>
          </a:p>
          <a:p>
            <a:r>
              <a:rPr lang="en-GB" dirty="0" smtClean="0"/>
              <a:t>The MIB Agreements are replete with illegality</a:t>
            </a:r>
          </a:p>
          <a:p>
            <a:r>
              <a:rPr lang="en-GB" dirty="0" smtClean="0"/>
              <a:t>Courts adopt inconsistent approach to construction</a:t>
            </a:r>
          </a:p>
          <a:p>
            <a:r>
              <a:rPr lang="en-GB" dirty="0" smtClean="0"/>
              <a:t>Lack of legal certainty = a free standing infraction</a:t>
            </a:r>
          </a:p>
          <a:p>
            <a:pPr lvl="1"/>
            <a:r>
              <a:rPr lang="en-US" dirty="0" smtClean="0"/>
              <a:t>C</a:t>
            </a:r>
            <a:r>
              <a:rPr lang="en-GB" dirty="0" err="1" smtClean="0"/>
              <a:t>ase</a:t>
            </a:r>
            <a:r>
              <a:rPr lang="en-GB" dirty="0" smtClean="0"/>
              <a:t> C-365/93 </a:t>
            </a:r>
            <a:r>
              <a:rPr lang="en-GB" i="1" dirty="0" smtClean="0"/>
              <a:t>Commission</a:t>
            </a:r>
            <a:r>
              <a:rPr lang="en-GB" dirty="0" smtClean="0"/>
              <a:t> v </a:t>
            </a:r>
            <a:r>
              <a:rPr lang="en-GB" i="1" dirty="0" smtClean="0"/>
              <a:t>Greece</a:t>
            </a:r>
            <a:r>
              <a:rPr lang="en-GB" dirty="0" smtClean="0"/>
              <a:t> 1995</a:t>
            </a:r>
          </a:p>
          <a:p>
            <a:endParaRPr lang="en-GB" dirty="0"/>
          </a:p>
        </p:txBody>
      </p:sp>
      <p:pic>
        <p:nvPicPr>
          <p:cNvPr id="6" name="Content Placeholder 5" descr="Humpty-Dumpty_thum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4943" y="1600200"/>
            <a:ext cx="4149794" cy="506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nd The G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780928"/>
            <a:ext cx="3204506" cy="2331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10 areas of concern</a:t>
            </a:r>
            <a:br>
              <a:rPr lang="en-GB" dirty="0" smtClean="0"/>
            </a:br>
            <a:r>
              <a:rPr lang="en-GB" sz="3100" dirty="0" smtClean="0"/>
              <a:t>With the UK Transposition</a:t>
            </a:r>
            <a:endParaRPr lang="en-GB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Restrictions in scope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Exclusions of liability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Procedural mechanisms that undermine the effectiveness of the directives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Insurers right of recovery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Direct right against insurers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Derogated vehicles gap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Misallocation of claims as uninsured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Discrimination against minors under the UDA 2003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Unlawful deductions from compensation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Lack of legal certainty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Consultation on MIB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4896544" cy="5733256"/>
          </a:xfrm>
        </p:spPr>
        <p:txBody>
          <a:bodyPr>
            <a:normAutofit/>
          </a:bodyPr>
          <a:lstStyle/>
          <a:p>
            <a:r>
              <a:rPr lang="en-GB" dirty="0" smtClean="0"/>
              <a:t>Consultation</a:t>
            </a:r>
          </a:p>
          <a:p>
            <a:pPr lvl="1"/>
            <a:r>
              <a:rPr lang="en-GB" dirty="0" smtClean="0"/>
              <a:t>28 Feb – 28 Apr 2013</a:t>
            </a:r>
          </a:p>
          <a:p>
            <a:pPr lvl="1"/>
            <a:r>
              <a:rPr lang="en-GB" dirty="0" smtClean="0"/>
              <a:t>Proposals confined to procedural issues</a:t>
            </a:r>
          </a:p>
          <a:p>
            <a:pPr lvl="1"/>
            <a:r>
              <a:rPr lang="en-GB" dirty="0" smtClean="0"/>
              <a:t>Proposes illegal clause</a:t>
            </a:r>
          </a:p>
          <a:p>
            <a:pPr lvl="1"/>
            <a:r>
              <a:rPr lang="en-GB" dirty="0" smtClean="0"/>
              <a:t>Fails to address non-compliance with EU law</a:t>
            </a:r>
          </a:p>
          <a:p>
            <a:pPr lvl="1"/>
            <a:r>
              <a:rPr lang="en-GB" dirty="0" smtClean="0"/>
              <a:t>Rejects dialogue</a:t>
            </a:r>
          </a:p>
          <a:p>
            <a:pPr lvl="1"/>
            <a:r>
              <a:rPr lang="en-GB" dirty="0" smtClean="0"/>
              <a:t>Fails to deliver full report</a:t>
            </a:r>
          </a:p>
          <a:p>
            <a:pPr lvl="1"/>
            <a:r>
              <a:rPr lang="en-GB" dirty="0" smtClean="0"/>
              <a:t>Misses own April 2014 target for new Uninsured Drivers Agreement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F23-5F81-4549-ACF4-D2F6BD830D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Patrick </a:t>
            </a:r>
            <a:r>
              <a:rPr lang="en-GB" b="1" dirty="0" err="1">
                <a:solidFill>
                  <a:prstClr val="black"/>
                </a:solidFill>
              </a:rPr>
              <a:t>McLoughlin</a:t>
            </a:r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dirty="0">
                <a:solidFill>
                  <a:prstClr val="black"/>
                </a:solidFill>
              </a:rPr>
              <a:t>Secretary of State for Transport</a:t>
            </a:r>
          </a:p>
        </p:txBody>
      </p:sp>
      <p:pic>
        <p:nvPicPr>
          <p:cNvPr id="11" name="Content Placeholder 10" descr="Patrick_McLough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2870577" cy="344584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Bevan v United Kingdom </a:t>
            </a:r>
            <a:r>
              <a:rPr lang="en-GB" sz="3100" dirty="0" smtClean="0"/>
              <a:t>(CHAP(2013)02537)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320480" cy="5589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Key Themes</a:t>
            </a:r>
          </a:p>
          <a:p>
            <a:r>
              <a:rPr lang="en-GB" dirty="0" smtClean="0"/>
              <a:t>Unlawful restrictions in scope of  TP insurance</a:t>
            </a:r>
          </a:p>
          <a:p>
            <a:pPr lvl="1"/>
            <a:r>
              <a:rPr lang="en-GB" dirty="0" smtClean="0"/>
              <a:t>Geographic</a:t>
            </a:r>
          </a:p>
          <a:p>
            <a:pPr lvl="1"/>
            <a:r>
              <a:rPr lang="en-GB" dirty="0" smtClean="0"/>
              <a:t>Technical</a:t>
            </a:r>
          </a:p>
          <a:p>
            <a:r>
              <a:rPr lang="en-GB" dirty="0" smtClean="0"/>
              <a:t>Unlawful exclusions</a:t>
            </a:r>
          </a:p>
          <a:p>
            <a:r>
              <a:rPr lang="en-GB" dirty="0" smtClean="0"/>
              <a:t>Unlawful deductions</a:t>
            </a:r>
          </a:p>
          <a:p>
            <a:r>
              <a:rPr lang="en-GB" dirty="0" smtClean="0"/>
              <a:t>Unlawful restriction in direct right</a:t>
            </a:r>
          </a:p>
          <a:p>
            <a:r>
              <a:rPr lang="en-GB" dirty="0" smtClean="0"/>
              <a:t>Misallocation of claims as uninsured</a:t>
            </a:r>
          </a:p>
          <a:p>
            <a:r>
              <a:rPr lang="en-GB" dirty="0" smtClean="0"/>
              <a:t>Unlawful and disproportionate procedural strike-out clauses</a:t>
            </a:r>
          </a:p>
          <a:p>
            <a:r>
              <a:rPr lang="en-GB" dirty="0" smtClean="0"/>
              <a:t>Lack of legal certainty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6" name="Content Placeholder 5" descr="EC buil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4038600" cy="3028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ECF23-5F81-4549-ACF4-D2F6BD830D5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Uninsured Drivers Agreement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25658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long road to an unsatisfactory destination...</a:t>
            </a:r>
          </a:p>
          <a:p>
            <a:pPr lvl="1"/>
            <a:r>
              <a:rPr lang="en-GB" dirty="0" smtClean="0"/>
              <a:t>2007 Meetings with MIB</a:t>
            </a:r>
          </a:p>
          <a:p>
            <a:pPr lvl="1"/>
            <a:r>
              <a:rPr lang="en-GB" dirty="0" smtClean="0"/>
              <a:t>2009 Series of articles criticising MIB Agreements</a:t>
            </a:r>
          </a:p>
          <a:p>
            <a:pPr lvl="1"/>
            <a:r>
              <a:rPr lang="en-GB" dirty="0" smtClean="0"/>
              <a:t>2013 Four New Law Journal articles</a:t>
            </a:r>
          </a:p>
          <a:p>
            <a:pPr lvl="1"/>
            <a:r>
              <a:rPr lang="en-GB" dirty="0" smtClean="0"/>
              <a:t>2013 Consultation on MIB Agreements</a:t>
            </a:r>
          </a:p>
          <a:p>
            <a:pPr lvl="1"/>
            <a:r>
              <a:rPr lang="en-GB" dirty="0" smtClean="0"/>
              <a:t>2013 Infringement complaint to E’ Commission</a:t>
            </a:r>
          </a:p>
          <a:p>
            <a:pPr lvl="1"/>
            <a:r>
              <a:rPr lang="en-GB" dirty="0" smtClean="0"/>
              <a:t>2014 </a:t>
            </a:r>
            <a:r>
              <a:rPr lang="en-GB" dirty="0" err="1" smtClean="0"/>
              <a:t>DfT</a:t>
            </a:r>
            <a:r>
              <a:rPr lang="en-GB" dirty="0" smtClean="0"/>
              <a:t> reject Law Commission’s approach</a:t>
            </a:r>
          </a:p>
          <a:p>
            <a:pPr lvl="1"/>
            <a:r>
              <a:rPr lang="en-GB" dirty="0" smtClean="0"/>
              <a:t>2014/2015  </a:t>
            </a:r>
            <a:r>
              <a:rPr lang="en-GB" i="1" dirty="0" err="1" smtClean="0"/>
              <a:t>Vnuk</a:t>
            </a:r>
            <a:r>
              <a:rPr lang="en-GB" dirty="0" smtClean="0"/>
              <a:t> and </a:t>
            </a:r>
            <a:r>
              <a:rPr lang="en-GB" i="1" dirty="0" smtClean="0"/>
              <a:t>Delaney</a:t>
            </a:r>
            <a:r>
              <a:rPr lang="en-GB" dirty="0" smtClean="0"/>
              <a:t> decisions</a:t>
            </a:r>
          </a:p>
          <a:p>
            <a:pPr lvl="1"/>
            <a:r>
              <a:rPr lang="en-GB" dirty="0" smtClean="0"/>
              <a:t>2015 Minister announces on 3rd July</a:t>
            </a:r>
          </a:p>
          <a:p>
            <a:pPr lvl="2"/>
            <a:r>
              <a:rPr lang="en-GB" dirty="0" smtClean="0"/>
              <a:t>New Uninsured Drivers Agreement 2015</a:t>
            </a:r>
          </a:p>
          <a:p>
            <a:pPr lvl="2"/>
            <a:r>
              <a:rPr lang="en-GB" dirty="0" smtClean="0"/>
              <a:t>Revision to Untraced Drivers Agreement 2003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Uninsured Drivers Agreement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Potential infringements of the 6</a:t>
            </a:r>
            <a:r>
              <a:rPr lang="en-GB" b="1" baseline="30000" dirty="0" smtClean="0"/>
              <a:t>th</a:t>
            </a:r>
            <a:r>
              <a:rPr lang="en-GB" b="1" dirty="0" smtClean="0"/>
              <a:t> MI Directive</a:t>
            </a:r>
          </a:p>
          <a:p>
            <a:r>
              <a:rPr lang="en-GB" dirty="0" smtClean="0"/>
              <a:t>Applies Road Traffic Act 1988 definitions to define its scope</a:t>
            </a:r>
          </a:p>
          <a:p>
            <a:pPr lvl="1"/>
            <a:r>
              <a:rPr lang="en-GB" dirty="0" smtClean="0"/>
              <a:t>These conflict with the Directive, per </a:t>
            </a:r>
            <a:r>
              <a:rPr lang="en-GB" i="1" dirty="0" err="1" smtClean="0"/>
              <a:t>Vnuk</a:t>
            </a:r>
            <a:endParaRPr lang="en-GB" i="1" dirty="0" smtClean="0"/>
          </a:p>
          <a:p>
            <a:r>
              <a:rPr lang="en-GB" dirty="0" smtClean="0"/>
              <a:t>Unlawful deductions</a:t>
            </a:r>
          </a:p>
          <a:p>
            <a:pPr lvl="1"/>
            <a:r>
              <a:rPr lang="en-GB" dirty="0" err="1" smtClean="0"/>
              <a:t>Cl</a:t>
            </a:r>
            <a:r>
              <a:rPr lang="en-GB" dirty="0" smtClean="0"/>
              <a:t> 6.2; 6.3;15</a:t>
            </a:r>
          </a:p>
          <a:p>
            <a:r>
              <a:rPr lang="en-GB" dirty="0" smtClean="0"/>
              <a:t>Unlawful property damage exclusion</a:t>
            </a:r>
          </a:p>
          <a:p>
            <a:pPr lvl="1"/>
            <a:r>
              <a:rPr lang="en-GB" dirty="0" err="1" smtClean="0"/>
              <a:t>Cl</a:t>
            </a:r>
            <a:r>
              <a:rPr lang="en-GB" dirty="0" smtClean="0"/>
              <a:t> 7.1</a:t>
            </a:r>
          </a:p>
          <a:p>
            <a:r>
              <a:rPr lang="en-GB" dirty="0" smtClean="0"/>
              <a:t>Unlawful extension to passenger exclusion</a:t>
            </a:r>
          </a:p>
          <a:p>
            <a:pPr lvl="1"/>
            <a:r>
              <a:rPr lang="en-GB" dirty="0" smtClean="0"/>
              <a:t>Constructive knowledge, </a:t>
            </a:r>
            <a:r>
              <a:rPr lang="en-GB" dirty="0" err="1" smtClean="0"/>
              <a:t>Cl</a:t>
            </a:r>
            <a:r>
              <a:rPr lang="en-GB" dirty="0" smtClean="0"/>
              <a:t> 7.2; 8.1, 8.5</a:t>
            </a:r>
          </a:p>
          <a:p>
            <a:pPr lvl="1"/>
            <a:r>
              <a:rPr lang="en-GB" dirty="0" smtClean="0"/>
              <a:t>Later acquired knowledge, </a:t>
            </a:r>
            <a:r>
              <a:rPr lang="en-GB" dirty="0" err="1" smtClean="0"/>
              <a:t>Cl</a:t>
            </a:r>
            <a:r>
              <a:rPr lang="en-GB" dirty="0" smtClean="0"/>
              <a:t> 8.1</a:t>
            </a:r>
          </a:p>
          <a:p>
            <a:pPr lvl="1"/>
            <a:r>
              <a:rPr lang="en-GB" dirty="0" smtClean="0"/>
              <a:t>Inclusion of unlawful taking, </a:t>
            </a:r>
            <a:r>
              <a:rPr lang="en-GB" dirty="0" err="1" smtClean="0"/>
              <a:t>Cl</a:t>
            </a:r>
            <a:r>
              <a:rPr lang="en-GB" dirty="0" smtClean="0"/>
              <a:t> 8.1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Uninsured Drivers Agreement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Potential infringements of the 6</a:t>
            </a:r>
            <a:r>
              <a:rPr lang="en-GB" b="1" baseline="30000" dirty="0" smtClean="0"/>
              <a:t>th</a:t>
            </a:r>
            <a:r>
              <a:rPr lang="en-GB" b="1" dirty="0" smtClean="0"/>
              <a:t> MI Directive</a:t>
            </a:r>
          </a:p>
          <a:p>
            <a:r>
              <a:rPr lang="en-GB" dirty="0" smtClean="0"/>
              <a:t>Unlawful terrorism exclusion</a:t>
            </a:r>
          </a:p>
          <a:p>
            <a:pPr lvl="1"/>
            <a:r>
              <a:rPr lang="en-GB" dirty="0" err="1" smtClean="0"/>
              <a:t>Cl</a:t>
            </a:r>
            <a:r>
              <a:rPr lang="en-GB" dirty="0" smtClean="0"/>
              <a:t> 9</a:t>
            </a:r>
          </a:p>
          <a:p>
            <a:r>
              <a:rPr lang="en-GB" dirty="0" smtClean="0"/>
              <a:t>Excessive disclosure requirement</a:t>
            </a:r>
          </a:p>
          <a:p>
            <a:pPr lvl="1"/>
            <a:r>
              <a:rPr lang="en-GB" dirty="0" smtClean="0"/>
              <a:t>Cl12</a:t>
            </a:r>
          </a:p>
          <a:p>
            <a:r>
              <a:rPr lang="en-GB" dirty="0" smtClean="0"/>
              <a:t>Vaguely worded co-operation requirements set as conditions precedent to any liability</a:t>
            </a:r>
          </a:p>
          <a:p>
            <a:pPr lvl="1"/>
            <a:r>
              <a:rPr lang="en-GB" dirty="0" err="1" smtClean="0"/>
              <a:t>Cl</a:t>
            </a:r>
            <a:r>
              <a:rPr lang="en-GB" dirty="0" smtClean="0"/>
              <a:t> 12</a:t>
            </a:r>
          </a:p>
          <a:p>
            <a:r>
              <a:rPr lang="en-GB" dirty="0" smtClean="0"/>
              <a:t>No provision for vehicles derogated from the insurance requirement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Uninsured Drivers Agreement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Potential infringements of the 6</a:t>
            </a:r>
            <a:r>
              <a:rPr lang="en-GB" b="1" baseline="30000" dirty="0" smtClean="0"/>
              <a:t>th</a:t>
            </a:r>
            <a:r>
              <a:rPr lang="en-GB" b="1" dirty="0" smtClean="0"/>
              <a:t> MI Directive</a:t>
            </a:r>
          </a:p>
          <a:p>
            <a:r>
              <a:rPr lang="en-GB" dirty="0" smtClean="0"/>
              <a:t>No retrospective provision that addresses unlawful provisions in 1999 UD Agreement</a:t>
            </a:r>
          </a:p>
          <a:p>
            <a:r>
              <a:rPr lang="en-GB" dirty="0" smtClean="0"/>
              <a:t>Paper only appeals to an arbitrator</a:t>
            </a:r>
          </a:p>
          <a:p>
            <a:pPr lvl="1"/>
            <a:r>
              <a:rPr lang="en-GB" dirty="0" err="1" smtClean="0"/>
              <a:t>Cl</a:t>
            </a:r>
            <a:r>
              <a:rPr lang="en-GB" dirty="0" smtClean="0"/>
              <a:t> 17</a:t>
            </a:r>
          </a:p>
          <a:p>
            <a:pPr lvl="1"/>
            <a:r>
              <a:rPr lang="en-GB" dirty="0" smtClean="0"/>
              <a:t>Arbitrator’s decision is final</a:t>
            </a:r>
          </a:p>
          <a:p>
            <a:pPr lvl="1"/>
            <a:r>
              <a:rPr lang="en-GB" dirty="0" smtClean="0"/>
              <a:t>Combined effect with Arbitration Act 1996</a:t>
            </a:r>
          </a:p>
          <a:p>
            <a:pPr lvl="2"/>
            <a:r>
              <a:rPr lang="en-GB" dirty="0" smtClean="0"/>
              <a:t>Denies appeal to High Court </a:t>
            </a:r>
          </a:p>
          <a:p>
            <a:pPr lvl="2"/>
            <a:r>
              <a:rPr lang="en-GB" dirty="0" smtClean="0"/>
              <a:t>Requires arbitrator to decide the issues based on strict wording of agreement without reference to comparative law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7"/>
          <p:cNvSpPr>
            <a:spLocks noGrp="1"/>
          </p:cNvSpPr>
          <p:nvPr>
            <p:ph type="title"/>
          </p:nvPr>
        </p:nvSpPr>
        <p:spPr>
          <a:xfrm>
            <a:off x="0" y="-99392"/>
            <a:ext cx="8964613" cy="98072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Evolving Rights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The Motor Insurance Directives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892899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1986"/>
                <a:gridCol w="4777006"/>
              </a:tblGrid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dirty="0" smtClean="0"/>
                        <a:t>First </a:t>
                      </a: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(72/166/EC) 24/04/1972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Duty</a:t>
                      </a:r>
                      <a:r>
                        <a:rPr lang="en-GB" baseline="0" dirty="0" smtClean="0"/>
                        <a:t> to ensure TP insurance cover,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3</a:t>
                      </a:r>
                      <a:endParaRPr lang="en-GB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Second </a:t>
                      </a:r>
                      <a:r>
                        <a:rPr lang="en-US" sz="1800" dirty="0" smtClean="0"/>
                        <a:t>(84/5/EC) 30/12/1983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Set up body to compensate victims</a:t>
                      </a:r>
                      <a:r>
                        <a:rPr lang="en-GB" baseline="0" dirty="0" smtClean="0"/>
                        <a:t> of uninsured  &amp; untraced drivers,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2.4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Passenger knowledge exception,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2.4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Inclusion of property damage,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1.1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Minimum levels of compensation,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1.2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List of exclusions void against victims,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2.1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Permitted stolen vehicle exception,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 2.1  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Third </a:t>
                      </a:r>
                      <a:r>
                        <a:rPr lang="en-US" sz="1800" dirty="0" smtClean="0"/>
                        <a:t>(90/232/EC) 14/05/1990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Extends</a:t>
                      </a:r>
                      <a:r>
                        <a:rPr lang="en-GB" baseline="0" dirty="0" smtClean="0"/>
                        <a:t> TP cover to passengers,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art 1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 Gaps in cover to be closed and high level of consumer protection required, 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recitals 5 &amp; 13</a:t>
                      </a:r>
                      <a:r>
                        <a:rPr lang="en-GB" baseline="0" dirty="0" smtClean="0"/>
                        <a:t>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Fourth </a:t>
                      </a:r>
                      <a:r>
                        <a:rPr lang="en-US" sz="1800" dirty="0" smtClean="0"/>
                        <a:t>(2000/26/EC) 16/05/2000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New cross border remedies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Fifth </a:t>
                      </a:r>
                      <a:r>
                        <a:rPr lang="en-US" sz="1800" dirty="0" smtClean="0"/>
                        <a:t>(2005/14/EC) 11/05/2005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Increases minimum</a:t>
                      </a:r>
                      <a:r>
                        <a:rPr lang="en-GB" baseline="0" dirty="0" smtClean="0"/>
                        <a:t> levels of protection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Sixth </a:t>
                      </a:r>
                      <a:r>
                        <a:rPr lang="en-US" sz="1800" dirty="0" smtClean="0"/>
                        <a:t>(2009/103 EC) 07/10/2009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 Consolidating directive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052736"/>
            <a:ext cx="8928992" cy="38164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03648" y="6093296"/>
            <a:ext cx="695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EU legislative objectives almost fully evolved by 1990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F13F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Judicial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1764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Issued in October 2015</a:t>
            </a:r>
          </a:p>
          <a:p>
            <a:r>
              <a:rPr lang="en-GB" dirty="0" smtClean="0"/>
              <a:t>Challenges the entire UK transposition of Directive 2009/103/EC on motor insurance</a:t>
            </a:r>
          </a:p>
          <a:p>
            <a:pPr lvl="1"/>
            <a:r>
              <a:rPr lang="en-GB" dirty="0" smtClean="0"/>
              <a:t>The minister’s decision to approve the changes announced in July 2015</a:t>
            </a:r>
          </a:p>
          <a:p>
            <a:pPr lvl="1"/>
            <a:r>
              <a:rPr lang="en-GB" dirty="0" smtClean="0"/>
              <a:t>The minister’s decision to ignore calls for a widely scoped comparative law review</a:t>
            </a:r>
          </a:p>
          <a:p>
            <a:r>
              <a:rPr lang="en-GB" dirty="0" smtClean="0"/>
              <a:t>Stay agreed</a:t>
            </a:r>
            <a:endParaRPr lang="en-GB" dirty="0"/>
          </a:p>
        </p:txBody>
      </p:sp>
      <p:pic>
        <p:nvPicPr>
          <p:cNvPr id="5" name="Content Placeholder 4" descr="RC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4038600" cy="293763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Emerging Issues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Defining the limits to consistent interpretation</a:t>
            </a:r>
          </a:p>
          <a:p>
            <a:pPr lvl="1"/>
            <a:r>
              <a:rPr lang="en-US" dirty="0" smtClean="0"/>
              <a:t>Case C-397/01 to C-403/01 </a:t>
            </a:r>
            <a:r>
              <a:rPr lang="en-GB" i="1" dirty="0" smtClean="0"/>
              <a:t>Bernhard Pfeiffer</a:t>
            </a:r>
          </a:p>
          <a:p>
            <a:r>
              <a:rPr lang="en-GB" dirty="0" smtClean="0"/>
              <a:t>Direct effect against the Article 10 Compensating Body</a:t>
            </a:r>
          </a:p>
          <a:p>
            <a:pPr lvl="1"/>
            <a:r>
              <a:rPr lang="en-GB" i="1" dirty="0" smtClean="0"/>
              <a:t>Farrell v </a:t>
            </a:r>
            <a:r>
              <a:rPr lang="en-GB" i="1" dirty="0" err="1" smtClean="0"/>
              <a:t>Whitty</a:t>
            </a:r>
            <a:r>
              <a:rPr lang="en-GB" i="1" dirty="0" smtClean="0"/>
              <a:t> 2015</a:t>
            </a:r>
          </a:p>
          <a:p>
            <a:pPr lvl="2"/>
            <a:r>
              <a:rPr lang="en-GB" dirty="0" smtClean="0"/>
              <a:t>Irish Supreme Court</a:t>
            </a:r>
          </a:p>
          <a:p>
            <a:pPr lvl="1"/>
            <a:r>
              <a:rPr lang="en-GB" i="1" dirty="0" smtClean="0"/>
              <a:t>Byrne v MIB </a:t>
            </a:r>
            <a:r>
              <a:rPr lang="en-GB" dirty="0" smtClean="0"/>
              <a:t>2007</a:t>
            </a:r>
          </a:p>
          <a:p>
            <a:pPr lvl="2"/>
            <a:r>
              <a:rPr lang="en-GB" dirty="0" smtClean="0"/>
              <a:t>UK High Court</a:t>
            </a:r>
            <a:endParaRPr lang="en-GB" dirty="0"/>
          </a:p>
        </p:txBody>
      </p:sp>
      <p:pic>
        <p:nvPicPr>
          <p:cNvPr id="9" name="Content Placeholder 8" descr="emerging issu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564904"/>
            <a:ext cx="4038600" cy="259875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U but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91635"/>
            <a:ext cx="4038600" cy="374309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Do we need..</a:t>
            </a:r>
          </a:p>
          <a:p>
            <a:r>
              <a:rPr lang="en-GB" dirty="0" smtClean="0"/>
              <a:t>A 7</a:t>
            </a:r>
            <a:r>
              <a:rPr lang="en-GB" baseline="30000" dirty="0" smtClean="0"/>
              <a:t>th</a:t>
            </a:r>
            <a:r>
              <a:rPr lang="en-GB" dirty="0" smtClean="0"/>
              <a:t> Directive?</a:t>
            </a:r>
          </a:p>
          <a:p>
            <a:r>
              <a:rPr lang="en-GB" dirty="0" smtClean="0"/>
              <a:t>A Pan European compliance audit?</a:t>
            </a:r>
          </a:p>
          <a:p>
            <a:r>
              <a:rPr lang="en-GB" dirty="0" smtClean="0"/>
              <a:t>Standardised third party policy terms?</a:t>
            </a:r>
          </a:p>
          <a:p>
            <a:r>
              <a:rPr lang="en-GB" dirty="0" smtClean="0"/>
              <a:t>Concerning the Article 10 authorised body</a:t>
            </a:r>
          </a:p>
          <a:p>
            <a:pPr lvl="1"/>
            <a:r>
              <a:rPr lang="en-GB" dirty="0" smtClean="0"/>
              <a:t>Clarification of its status?</a:t>
            </a:r>
          </a:p>
          <a:p>
            <a:pPr lvl="1"/>
            <a:r>
              <a:rPr lang="en-GB" dirty="0" smtClean="0"/>
              <a:t>Better governance?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Evolving CJEU Principles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i="1" dirty="0" smtClean="0"/>
              <a:t>Defining the rights conferred under the MID</a:t>
            </a:r>
            <a:endParaRPr lang="en-GB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r>
              <a:rPr lang="en-GB" sz="3400" b="1" dirty="0" smtClean="0"/>
              <a:t>Protective purpose</a:t>
            </a:r>
          </a:p>
          <a:p>
            <a:pPr lvl="1"/>
            <a:r>
              <a:rPr lang="en-GB" sz="3400" i="1" dirty="0" err="1" smtClean="0"/>
              <a:t>Bernaldez</a:t>
            </a:r>
            <a:r>
              <a:rPr lang="en-GB" sz="3400" dirty="0" smtClean="0"/>
              <a:t> 1996</a:t>
            </a:r>
          </a:p>
          <a:p>
            <a:pPr lvl="1"/>
            <a:r>
              <a:rPr lang="en-GB" sz="3400" i="1" dirty="0" err="1" smtClean="0"/>
              <a:t>Candolin</a:t>
            </a:r>
            <a:r>
              <a:rPr lang="en-GB" sz="3400" dirty="0" smtClean="0"/>
              <a:t> 2005</a:t>
            </a:r>
          </a:p>
          <a:p>
            <a:pPr lvl="1"/>
            <a:r>
              <a:rPr lang="en-GB" sz="3400" i="1" dirty="0" smtClean="0"/>
              <a:t>Farrell v </a:t>
            </a:r>
            <a:r>
              <a:rPr lang="en-GB" sz="3400" i="1" dirty="0" err="1" smtClean="0"/>
              <a:t>Whitty</a:t>
            </a:r>
            <a:r>
              <a:rPr lang="en-GB" sz="3400" dirty="0" smtClean="0"/>
              <a:t> 2006 </a:t>
            </a:r>
          </a:p>
          <a:p>
            <a:pPr lvl="1"/>
            <a:r>
              <a:rPr lang="en-GB" sz="3400" i="1" dirty="0" err="1" smtClean="0"/>
              <a:t>Vnuk</a:t>
            </a:r>
            <a:r>
              <a:rPr lang="en-GB" sz="3400" dirty="0" smtClean="0"/>
              <a:t> 2014</a:t>
            </a:r>
          </a:p>
          <a:p>
            <a:r>
              <a:rPr lang="en-GB" sz="3400" b="1" dirty="0" smtClean="0"/>
              <a:t>Directives objectives not to be undermined</a:t>
            </a:r>
          </a:p>
          <a:p>
            <a:pPr lvl="1"/>
            <a:r>
              <a:rPr lang="en-GB" sz="3400" i="1" dirty="0" err="1" smtClean="0"/>
              <a:t>Candolin</a:t>
            </a:r>
            <a:r>
              <a:rPr lang="en-GB" sz="3400" dirty="0" smtClean="0"/>
              <a:t> 2005</a:t>
            </a:r>
          </a:p>
          <a:p>
            <a:r>
              <a:rPr lang="en-GB" sz="3400" b="1" dirty="0" smtClean="0"/>
              <a:t>Equivalence &amp; Effectiveness of the protection</a:t>
            </a:r>
          </a:p>
          <a:p>
            <a:pPr lvl="1"/>
            <a:r>
              <a:rPr lang="en-GB" sz="3400" i="1" dirty="0" smtClean="0"/>
              <a:t>Evans</a:t>
            </a:r>
            <a:r>
              <a:rPr lang="en-GB" sz="3400" dirty="0" smtClean="0"/>
              <a:t> 2005</a:t>
            </a:r>
          </a:p>
          <a:p>
            <a:r>
              <a:rPr lang="en-GB" sz="3400" b="1" dirty="0" smtClean="0"/>
              <a:t>Circumscribed role of the Compensation Body</a:t>
            </a:r>
          </a:p>
          <a:p>
            <a:pPr lvl="1"/>
            <a:r>
              <a:rPr lang="en-GB" sz="3400" i="1" dirty="0" smtClean="0"/>
              <a:t>Churchill v Wilkinson </a:t>
            </a:r>
            <a:r>
              <a:rPr lang="en-GB" sz="3400" dirty="0" smtClean="0"/>
              <a:t>2011</a:t>
            </a:r>
          </a:p>
          <a:p>
            <a:pPr lvl="1"/>
            <a:r>
              <a:rPr lang="en-GB" sz="3400" i="1" dirty="0" err="1" smtClean="0"/>
              <a:t>Csonka</a:t>
            </a:r>
            <a:r>
              <a:rPr lang="en-GB" sz="3400" i="1" dirty="0" smtClean="0"/>
              <a:t> v </a:t>
            </a:r>
            <a:r>
              <a:rPr lang="en-GB" sz="3400" i="1" dirty="0" err="1" smtClean="0"/>
              <a:t>Allam</a:t>
            </a:r>
            <a:r>
              <a:rPr lang="en-GB" sz="3400" dirty="0" smtClean="0"/>
              <a:t> 2013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6 Culminating Principles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i="1" dirty="0" smtClean="0">
                <a:solidFill>
                  <a:srgbClr val="002060"/>
                </a:solidFill>
              </a:rPr>
              <a:t>The TP motor insurance requirement </a:t>
            </a:r>
            <a:r>
              <a:rPr lang="en-GB" sz="3600" i="1" dirty="0" smtClean="0"/>
              <a:t>[Art 3]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73216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 smtClean="0"/>
              <a:t>The duty and scope of the TP motor                    insurance requirement are </a:t>
            </a:r>
            <a:r>
              <a:rPr lang="en-GB" sz="2800" b="1" dirty="0" smtClean="0"/>
              <a:t>coextensive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2800" dirty="0" smtClean="0"/>
              <a:t>The TP cover extends to </a:t>
            </a:r>
          </a:p>
          <a:p>
            <a:pPr lvl="2"/>
            <a:r>
              <a:rPr lang="en-GB" sz="2800" dirty="0" smtClean="0"/>
              <a:t>Almost </a:t>
            </a:r>
            <a:r>
              <a:rPr lang="en-GB" sz="2800" b="1" dirty="0" smtClean="0"/>
              <a:t>any</a:t>
            </a:r>
            <a:r>
              <a:rPr lang="en-GB" sz="2800" dirty="0" smtClean="0"/>
              <a:t> use</a:t>
            </a:r>
          </a:p>
          <a:p>
            <a:pPr lvl="2"/>
            <a:r>
              <a:rPr lang="en-GB" sz="2800" dirty="0" smtClean="0"/>
              <a:t>Almost </a:t>
            </a:r>
            <a:r>
              <a:rPr lang="en-GB" sz="2800" b="1" dirty="0" smtClean="0"/>
              <a:t>any</a:t>
            </a:r>
            <a:r>
              <a:rPr lang="en-GB" sz="2800" dirty="0" smtClean="0"/>
              <a:t> motorised vehicle</a:t>
            </a:r>
          </a:p>
          <a:p>
            <a:pPr lvl="2">
              <a:spcAft>
                <a:spcPts val="1200"/>
              </a:spcAft>
            </a:pPr>
            <a:r>
              <a:rPr lang="en-GB" sz="2800" b="1" dirty="0" smtClean="0"/>
              <a:t>Any</a:t>
            </a:r>
            <a:r>
              <a:rPr lang="en-GB" sz="2800" dirty="0" smtClean="0"/>
              <a:t>where on land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 smtClean="0"/>
              <a:t>Member states have no discretion</a:t>
            </a:r>
          </a:p>
          <a:p>
            <a:pPr lvl="2"/>
            <a:r>
              <a:rPr lang="en-GB" sz="2800" dirty="0" smtClean="0"/>
              <a:t>They can’t introduce their own exclusions or restrictions of liability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european_co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556792"/>
            <a:ext cx="140767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6 Culminating Principles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i="1" dirty="0" smtClean="0">
                <a:solidFill>
                  <a:srgbClr val="002060"/>
                </a:solidFill>
              </a:rPr>
              <a:t>On the Compensating Body (MIB) </a:t>
            </a:r>
            <a:r>
              <a:rPr lang="en-GB" sz="3600" i="1" dirty="0" smtClean="0"/>
              <a:t>[Art 10]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538163" indent="-538163">
              <a:buFont typeface="+mj-lt"/>
              <a:buAutoNum type="arabicPeriod" startAt="4"/>
            </a:pPr>
            <a:r>
              <a:rPr lang="en-GB" sz="2800" dirty="0" smtClean="0"/>
              <a:t>MIB’s role is strictly circumscribed:</a:t>
            </a:r>
          </a:p>
          <a:p>
            <a:pPr lvl="2"/>
            <a:r>
              <a:rPr lang="en-US" dirty="0" smtClean="0"/>
              <a:t>Untraced, or</a:t>
            </a:r>
          </a:p>
          <a:p>
            <a:pPr lvl="2"/>
            <a:r>
              <a:rPr lang="en-US" dirty="0" smtClean="0"/>
              <a:t>Where absolutely no insurance in place, or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Where passenger knows vehicle stolen,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art 13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MIB must compensate at least up to the limits of the TP insurance obligation</a:t>
            </a:r>
          </a:p>
          <a:p>
            <a:pPr lvl="2">
              <a:spcAft>
                <a:spcPts val="1200"/>
              </a:spcAft>
            </a:pPr>
            <a:r>
              <a:rPr lang="en-GB" dirty="0" smtClean="0"/>
              <a:t>In doing so it must apply the EU law principles of equivalence and effectiveness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2800" dirty="0" smtClean="0"/>
              <a:t>Only one permitted exclusion of MIB liability</a:t>
            </a:r>
          </a:p>
          <a:p>
            <a:pPr lvl="2"/>
            <a:r>
              <a:rPr lang="en-GB" dirty="0" smtClean="0"/>
              <a:t>Passengers who enter knowing vehicle uninsured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art 10.2</a:t>
            </a:r>
            <a:endParaRPr lang="en-GB" dirty="0" smtClean="0"/>
          </a:p>
          <a:p>
            <a:pPr lvl="2"/>
            <a:r>
              <a:rPr lang="en-GB" dirty="0" smtClean="0"/>
              <a:t>Untraced claims - €500 excess + property damage exclusion where no ‘significant injury’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european_co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1196752"/>
            <a:ext cx="1366496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222FDDB-A0C8-455B-8831-561DE7F8849D}" type="slidenum">
              <a:rPr lang="en-GB" sz="1200">
                <a:solidFill>
                  <a:srgbClr val="898989"/>
                </a:solidFill>
              </a:rPr>
              <a:pPr algn="r"/>
              <a:t>6</a:t>
            </a:fld>
            <a:endParaRPr lang="en-GB" sz="1200">
              <a:solidFill>
                <a:srgbClr val="898989"/>
              </a:solidFill>
            </a:endParaRPr>
          </a:p>
        </p:txBody>
      </p:sp>
      <p:pic>
        <p:nvPicPr>
          <p:cNvPr id="27652" name="Picture 2" descr="DigitalHousesOfParli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588" y="-779463"/>
            <a:ext cx="9399588" cy="763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-252413" y="764704"/>
            <a:ext cx="9396413" cy="597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b="1" dirty="0">
              <a:solidFill>
                <a:srgbClr val="FFFFFF"/>
              </a:solidFill>
            </a:endParaRPr>
          </a:p>
          <a:p>
            <a:endParaRPr lang="en-GB" sz="2800" b="1" dirty="0">
              <a:solidFill>
                <a:srgbClr val="FFFFFF"/>
              </a:solidFill>
            </a:endParaRPr>
          </a:p>
          <a:p>
            <a:r>
              <a:rPr lang="en-GB" sz="2800" b="1" dirty="0" smtClean="0">
                <a:solidFill>
                  <a:srgbClr val="FFFFFF"/>
                </a:solidFill>
              </a:rPr>
              <a:t>UK Regulatory and Social Policy Protection</a:t>
            </a:r>
          </a:p>
          <a:p>
            <a:endParaRPr lang="en-GB" sz="2800" b="1" dirty="0">
              <a:solidFill>
                <a:srgbClr val="FFFFFF"/>
              </a:solidFill>
            </a:endParaRPr>
          </a:p>
          <a:p>
            <a:endParaRPr lang="en-GB" sz="3400" b="1" dirty="0">
              <a:solidFill>
                <a:srgbClr val="FFFFFF"/>
              </a:solidFill>
            </a:endParaRPr>
          </a:p>
          <a:p>
            <a:endParaRPr lang="en-GB" sz="2800" b="1" dirty="0">
              <a:solidFill>
                <a:srgbClr val="FFFFFF"/>
              </a:solidFill>
            </a:endParaRPr>
          </a:p>
          <a:p>
            <a:endParaRPr lang="en-GB" sz="2800" b="1" dirty="0" smtClean="0">
              <a:solidFill>
                <a:srgbClr val="FFFFFF"/>
              </a:solidFill>
            </a:endParaRPr>
          </a:p>
          <a:p>
            <a:endParaRPr lang="en-GB" sz="2800" b="1" dirty="0">
              <a:solidFill>
                <a:srgbClr val="FFFFFF"/>
              </a:solidFill>
            </a:endParaRPr>
          </a:p>
          <a:p>
            <a:endParaRPr lang="en-GB" sz="2800" b="1" dirty="0">
              <a:solidFill>
                <a:srgbClr val="FFFFFF"/>
              </a:solidFill>
            </a:endParaRPr>
          </a:p>
          <a:p>
            <a:endParaRPr lang="en-GB" sz="2800" b="1" dirty="0">
              <a:solidFill>
                <a:srgbClr val="FFFFFF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2400" b="1" dirty="0">
                <a:solidFill>
                  <a:srgbClr val="FFFFFF"/>
                </a:solidFill>
              </a:rPr>
              <a:t>  The Road Traffic Act 1988</a:t>
            </a:r>
          </a:p>
          <a:p>
            <a:pPr lvl="1">
              <a:buFont typeface="Arial" charset="0"/>
              <a:buChar char="•"/>
            </a:pPr>
            <a:r>
              <a:rPr lang="en-GB" sz="2400" b="1" dirty="0">
                <a:solidFill>
                  <a:srgbClr val="FFFFFF"/>
                </a:solidFill>
              </a:rPr>
              <a:t>  Various statutory instruments</a:t>
            </a:r>
          </a:p>
          <a:p>
            <a:pPr lvl="1">
              <a:buFont typeface="Arial" charset="0"/>
              <a:buChar char="•"/>
            </a:pPr>
            <a:r>
              <a:rPr lang="en-GB" sz="2400" b="1" dirty="0">
                <a:solidFill>
                  <a:srgbClr val="FFFFFF"/>
                </a:solidFill>
              </a:rPr>
              <a:t>  Case law and precedent</a:t>
            </a:r>
          </a:p>
          <a:p>
            <a:pPr lvl="1">
              <a:buFont typeface="Arial" charset="0"/>
              <a:buChar char="•"/>
            </a:pPr>
            <a:r>
              <a:rPr lang="en-GB" sz="2400" b="1" dirty="0">
                <a:solidFill>
                  <a:srgbClr val="FFFFFF"/>
                </a:solidFill>
              </a:rPr>
              <a:t>  The MIB Agreements</a:t>
            </a:r>
          </a:p>
        </p:txBody>
      </p:sp>
      <p:pic>
        <p:nvPicPr>
          <p:cNvPr id="27654" name="Picture 4" descr="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29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GB" dirty="0" smtClean="0"/>
              <a:t>83 years of statutory evolution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Road Traffic Act 1930, Part II</a:t>
            </a:r>
          </a:p>
          <a:p>
            <a:pPr lvl="1"/>
            <a:r>
              <a:rPr lang="en-GB" dirty="0" smtClean="0"/>
              <a:t>s 35 Duty to Insure against TP</a:t>
            </a:r>
          </a:p>
          <a:p>
            <a:pPr lvl="1"/>
            <a:r>
              <a:rPr lang="en-GB" dirty="0" smtClean="0"/>
              <a:t>s 36 Requirements of TP policies</a:t>
            </a:r>
          </a:p>
          <a:p>
            <a:pPr lvl="1"/>
            <a:r>
              <a:rPr lang="en-GB" dirty="0" smtClean="0"/>
              <a:t>s 38 Nullifying certain conditions precedent in policies</a:t>
            </a:r>
          </a:p>
          <a:p>
            <a:pPr lvl="1"/>
            <a:r>
              <a:rPr lang="en-GB" dirty="0" smtClean="0"/>
              <a:t>s 40  Duty to provide insurance information </a:t>
            </a:r>
          </a:p>
          <a:p>
            <a:r>
              <a:rPr lang="en-GB" dirty="0" smtClean="0"/>
              <a:t>Road Traffic Act 1934, Part II</a:t>
            </a:r>
          </a:p>
          <a:p>
            <a:pPr lvl="1"/>
            <a:r>
              <a:rPr lang="en-GB" dirty="0" smtClean="0"/>
              <a:t>s 10 Insurers to satisfy judgments for TP liabilities</a:t>
            </a:r>
          </a:p>
          <a:p>
            <a:pPr lvl="1"/>
            <a:r>
              <a:rPr lang="en-GB" dirty="0" smtClean="0"/>
              <a:t>s 11 Bankruptcy of insured</a:t>
            </a:r>
          </a:p>
          <a:p>
            <a:pPr lvl="1"/>
            <a:r>
              <a:rPr lang="en-GB" dirty="0" smtClean="0"/>
              <a:t>s 12 Nullifying certain exceptions in TP policies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Sir Felix Cassel’s report of 1937</a:t>
            </a:r>
          </a:p>
          <a:p>
            <a:r>
              <a:rPr lang="en-GB" dirty="0" smtClean="0"/>
              <a:t>Road Traffic Act 1960, Part VI – consolidating</a:t>
            </a:r>
          </a:p>
          <a:p>
            <a:endParaRPr lang="en-GB" dirty="0" smtClean="0"/>
          </a:p>
          <a:p>
            <a:r>
              <a:rPr lang="en-GB" dirty="0" smtClean="0"/>
              <a:t>Road Traffic Act 1972, Part VI - implementing EU law</a:t>
            </a:r>
          </a:p>
          <a:p>
            <a:r>
              <a:rPr lang="en-GB" dirty="0" smtClean="0"/>
              <a:t>Road Traffic Act 1988, Part VI – consolidating and updating</a:t>
            </a:r>
          </a:p>
          <a:p>
            <a:pPr>
              <a:buNone/>
            </a:pP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U 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9042" y="5085184"/>
            <a:ext cx="614958" cy="569961"/>
          </a:xfrm>
          <a:prstGeom prst="rect">
            <a:avLst/>
          </a:prstGeom>
        </p:spPr>
      </p:pic>
      <p:pic>
        <p:nvPicPr>
          <p:cNvPr id="12" name="Picture 11" descr="EU but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5184"/>
            <a:ext cx="614958" cy="5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E2DC9C1-BAFD-4D18-AA48-CEE44CFB7BB8}" type="slidenum">
              <a:rPr lang="en-GB" sz="1200">
                <a:solidFill>
                  <a:srgbClr val="898989"/>
                </a:solidFill>
              </a:rPr>
              <a:pPr algn="r"/>
              <a:t>8</a:t>
            </a:fld>
            <a:endParaRPr lang="en-GB" sz="1200">
              <a:solidFill>
                <a:srgbClr val="898989"/>
              </a:solidFill>
            </a:endParaRPr>
          </a:p>
        </p:txBody>
      </p:sp>
      <p:pic>
        <p:nvPicPr>
          <p:cNvPr id="121860" name="Picture 2" descr="European%20union%20fla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213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107950" y="188913"/>
            <a:ext cx="7632700" cy="762000"/>
          </a:xfrm>
          <a:prstGeom prst="rect">
            <a:avLst/>
          </a:prstGeom>
          <a:solidFill>
            <a:srgbClr val="C0C0C0">
              <a:alpha val="61176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</a:rPr>
              <a:t>COMPARATIVE LAW</a:t>
            </a:r>
          </a:p>
        </p:txBody>
      </p:sp>
    </p:spTree>
    <p:extLst>
      <p:ext uri="{BB962C8B-B14F-4D97-AF65-F5344CB8AC3E}">
        <p14:creationId xmlns:p14="http://schemas.microsoft.com/office/powerpoint/2010/main" val="3553190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en-GB" b="1" dirty="0" smtClean="0"/>
              <a:t>Comparing UK and EU law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UK TP Protection</a:t>
            </a:r>
            <a:endParaRPr lang="en-GB" dirty="0"/>
          </a:p>
        </p:txBody>
      </p:sp>
      <p:pic>
        <p:nvPicPr>
          <p:cNvPr id="9" name="Content Placeholder 8" descr="Boots-brow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EU law TP Protection</a:t>
            </a:r>
            <a:endParaRPr lang="en-GB" dirty="0"/>
          </a:p>
        </p:txBody>
      </p:sp>
      <p:pic>
        <p:nvPicPr>
          <p:cNvPr id="10" name="Content Placeholder 9" descr="New-2013-Italian-men-boots-with-buckles-oxford-shoes-brown-black-ankle-boots-plus-size-leath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56106"/>
            <a:ext cx="4041775" cy="2788825"/>
          </a:xfrm>
        </p:spPr>
      </p:pic>
      <p:sp>
        <p:nvSpPr>
          <p:cNvPr id="11" name="TextBox 10"/>
          <p:cNvSpPr txBox="1"/>
          <p:nvPr/>
        </p:nvSpPr>
        <p:spPr>
          <a:xfrm>
            <a:off x="1475656" y="5661248"/>
            <a:ext cx="24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 subrogated </a:t>
            </a:r>
            <a:r>
              <a:rPr lang="en-GB" sz="2400" dirty="0">
                <a:solidFill>
                  <a:prstClr val="black"/>
                </a:solidFill>
              </a:rPr>
              <a:t>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0" y="5661248"/>
            <a:ext cx="281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 free-standing </a:t>
            </a:r>
            <a:r>
              <a:rPr lang="en-GB" sz="2400" dirty="0">
                <a:solidFill>
                  <a:prstClr val="black"/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2835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1239</Words>
  <Application>Microsoft Office PowerPoint</Application>
  <PresentationFormat>Presentazione su schermo (4:3)</PresentationFormat>
  <Paragraphs>246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Office Theme</vt:lpstr>
      <vt:lpstr>2_Office Theme</vt:lpstr>
      <vt:lpstr>Developments in the UK Nicholas Bevan</vt:lpstr>
      <vt:lpstr>Evolving Rights The Motor Insurance Directives</vt:lpstr>
      <vt:lpstr>Evolving CJEU Principles Defining the rights conferred under the MID</vt:lpstr>
      <vt:lpstr>6 Culminating Principles The TP motor insurance requirement [Art 3]</vt:lpstr>
      <vt:lpstr>6 Culminating Principles On the Compensating Body (MIB) [Art 10]</vt:lpstr>
      <vt:lpstr>Presentazione standard di PowerPoint</vt:lpstr>
      <vt:lpstr>83 years of statutory evolution</vt:lpstr>
      <vt:lpstr>Presentazione standard di PowerPoint</vt:lpstr>
      <vt:lpstr>Comparing UK and EU law</vt:lpstr>
      <vt:lpstr>Third Party Insurance Requirement United Kingdom v European Union</vt:lpstr>
      <vt:lpstr>Motor Insurers Bureau United Kingdom v European Union</vt:lpstr>
      <vt:lpstr>Lack of legal Certainty</vt:lpstr>
      <vt:lpstr>10 areas of concern With the UK Transposition</vt:lpstr>
      <vt:lpstr>Consultation on MIB Agreements</vt:lpstr>
      <vt:lpstr>Bevan v United Kingdom (CHAP(2013)02537)</vt:lpstr>
      <vt:lpstr>Uninsured Drivers Agreement 2015</vt:lpstr>
      <vt:lpstr>Uninsured Drivers Agreement 2015</vt:lpstr>
      <vt:lpstr>Uninsured Drivers Agreement 2015</vt:lpstr>
      <vt:lpstr>Uninsured Drivers Agreement 2015</vt:lpstr>
      <vt:lpstr>Judicial Review</vt:lpstr>
      <vt:lpstr>Emerging Issues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sara landini</cp:lastModifiedBy>
  <cp:revision>24</cp:revision>
  <dcterms:created xsi:type="dcterms:W3CDTF">2015-11-30T07:10:34Z</dcterms:created>
  <dcterms:modified xsi:type="dcterms:W3CDTF">2015-12-01T19:33:44Z</dcterms:modified>
</cp:coreProperties>
</file>